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87" r:id="rId2"/>
    <p:sldId id="342" r:id="rId3"/>
    <p:sldId id="288" r:id="rId4"/>
    <p:sldId id="289" r:id="rId5"/>
    <p:sldId id="290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5" r:id="rId15"/>
    <p:sldId id="292" r:id="rId16"/>
    <p:sldId id="297" r:id="rId17"/>
    <p:sldId id="302" r:id="rId18"/>
    <p:sldId id="333" r:id="rId19"/>
    <p:sldId id="291" r:id="rId20"/>
    <p:sldId id="308" r:id="rId21"/>
    <p:sldId id="334" r:id="rId22"/>
    <p:sldId id="336" r:id="rId23"/>
    <p:sldId id="337" r:id="rId24"/>
    <p:sldId id="320" r:id="rId25"/>
    <p:sldId id="293" r:id="rId26"/>
    <p:sldId id="294" r:id="rId27"/>
    <p:sldId id="295" r:id="rId28"/>
    <p:sldId id="299" r:id="rId29"/>
    <p:sldId id="309" r:id="rId30"/>
    <p:sldId id="300" r:id="rId31"/>
    <p:sldId id="298" r:id="rId32"/>
    <p:sldId id="303" r:id="rId33"/>
    <p:sldId id="305" r:id="rId34"/>
    <p:sldId id="306" r:id="rId35"/>
    <p:sldId id="323" r:id="rId36"/>
    <p:sldId id="319" r:id="rId37"/>
    <p:sldId id="338" r:id="rId38"/>
    <p:sldId id="340" r:id="rId39"/>
    <p:sldId id="339" r:id="rId40"/>
    <p:sldId id="341" r:id="rId41"/>
    <p:sldId id="324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1CA00"/>
    <a:srgbClr val="01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981" autoAdjust="0"/>
    <p:restoredTop sz="98541" autoAdjust="0"/>
  </p:normalViewPr>
  <p:slideViewPr>
    <p:cSldViewPr snapToObjects="1" showGuides="1">
      <p:cViewPr>
        <p:scale>
          <a:sx n="95" d="100"/>
          <a:sy n="95" d="100"/>
        </p:scale>
        <p:origin x="-608" y="-280"/>
      </p:cViewPr>
      <p:guideLst>
        <p:guide orient="horz" pos="302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32D4A-1E20-FA41-9A68-28826516DA08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66BD2-FA73-6B42-BFD5-D30055C42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df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df"/><Relationship Id="rId6" Type="http://schemas.openxmlformats.org/officeDocument/2006/relationships/image" Target="../media/image5.png"/><Relationship Id="rId7" Type="http://schemas.openxmlformats.org/officeDocument/2006/relationships/image" Target="../media/image5.pdf"/><Relationship Id="rId8" Type="http://schemas.openxmlformats.org/officeDocument/2006/relationships/image" Target="../media/image7.png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quantitative workshop using R</a:t>
            </a:r>
            <a:endParaRPr dirty="0">
              <a:latin typeface="Gill Sans"/>
              <a:cs typeface="Gill San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Daniel Ezra Johnson, Lancaster University</a:t>
            </a:r>
          </a:p>
          <a:p>
            <a:r>
              <a:rPr lang="en-US" dirty="0" err="1" smtClean="0">
                <a:latin typeface="Garamond"/>
                <a:cs typeface="Garamond"/>
              </a:rPr>
              <a:t>d.e.johnson@lancaster.ac.uk</a:t>
            </a:r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all files needed are at:</a:t>
            </a:r>
          </a:p>
          <a:p>
            <a:r>
              <a:rPr lang="en-US" dirty="0" smtClean="0">
                <a:latin typeface="Garamond"/>
                <a:cs typeface="Garamond"/>
              </a:rPr>
              <a:t>http://</a:t>
            </a:r>
            <a:r>
              <a:rPr lang="en-US" dirty="0" err="1" smtClean="0">
                <a:latin typeface="Garamond"/>
                <a:cs typeface="Garamond"/>
              </a:rPr>
              <a:t>www.danielezrajohnson.com/kent.zip</a:t>
            </a:r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we will work with </a:t>
            </a:r>
            <a:r>
              <a:rPr lang="en-US" u="sng" dirty="0" smtClean="0">
                <a:latin typeface="Garamond"/>
                <a:cs typeface="Garamond"/>
              </a:rPr>
              <a:t>adapted</a:t>
            </a:r>
            <a:r>
              <a:rPr lang="en-US" dirty="0" smtClean="0">
                <a:latin typeface="Garamond"/>
                <a:cs typeface="Garamond"/>
              </a:rPr>
              <a:t> data files from Jonathan </a:t>
            </a:r>
            <a:r>
              <a:rPr lang="en-US" dirty="0" err="1" smtClean="0">
                <a:latin typeface="Garamond"/>
                <a:cs typeface="Garamond"/>
              </a:rPr>
              <a:t>Kasstan</a:t>
            </a:r>
            <a:r>
              <a:rPr lang="en-US" dirty="0" smtClean="0">
                <a:latin typeface="Garamond"/>
                <a:cs typeface="Garamond"/>
              </a:rPr>
              <a:t> and </a:t>
            </a:r>
            <a:r>
              <a:rPr lang="en-US" dirty="0" err="1" smtClean="0">
                <a:latin typeface="Garamond"/>
                <a:cs typeface="Garamond"/>
              </a:rPr>
              <a:t>Eleni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Kapogianni</a:t>
            </a:r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7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effect size vs. 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for each predictor in a regression model, there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will be one or more </a:t>
            </a:r>
            <a:r>
              <a:rPr lang="en-US" u="sng" dirty="0" smtClean="0">
                <a:latin typeface="Garamond"/>
                <a:cs typeface="Garamond"/>
              </a:rPr>
              <a:t>coefficients</a:t>
            </a:r>
            <a:r>
              <a:rPr lang="en-US" dirty="0" smtClean="0">
                <a:latin typeface="Garamond"/>
                <a:cs typeface="Garamond"/>
              </a:rPr>
              <a:t> which estimate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the size of the corresponding effects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continuous or binary predictor: one coefficient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three-way predictor: two coefficients, etc.</a:t>
            </a:r>
          </a:p>
          <a:p>
            <a:r>
              <a:rPr lang="en-US" dirty="0" smtClean="0">
                <a:latin typeface="Garamond"/>
                <a:cs typeface="Garamond"/>
              </a:rPr>
              <a:t>each predictor is also associated with a </a:t>
            </a:r>
            <a:r>
              <a:rPr lang="en-US" u="sng" dirty="0" err="1" smtClean="0">
                <a:latin typeface="Garamond"/>
                <a:cs typeface="Garamond"/>
              </a:rPr>
              <a:t>p</a:t>
            </a:r>
            <a:r>
              <a:rPr lang="en-US" u="sng" dirty="0" smtClean="0">
                <a:latin typeface="Garamond"/>
                <a:cs typeface="Garamond"/>
              </a:rPr>
              <a:t>-value</a:t>
            </a:r>
            <a:r>
              <a:rPr lang="en-US" dirty="0" smtClean="0">
                <a:latin typeface="Garamond"/>
                <a:cs typeface="Garamond"/>
              </a:rPr>
              <a:t> or significance: ‘the chance the effect arose by chance’ </a:t>
            </a:r>
          </a:p>
          <a:p>
            <a:r>
              <a:rPr lang="en-US" dirty="0" smtClean="0">
                <a:latin typeface="Garamond"/>
                <a:cs typeface="Garamond"/>
              </a:rPr>
              <a:t>large effects can have low significance</a:t>
            </a:r>
          </a:p>
          <a:p>
            <a:r>
              <a:rPr lang="en-US" dirty="0" smtClean="0">
                <a:latin typeface="Garamond"/>
                <a:cs typeface="Garamond"/>
              </a:rPr>
              <a:t>small effects can have high significance</a:t>
            </a:r>
          </a:p>
          <a:p>
            <a:r>
              <a:rPr lang="en-US" dirty="0" smtClean="0">
                <a:latin typeface="Garamond"/>
                <a:cs typeface="Garamond"/>
              </a:rPr>
              <a:t>depends on the size and distribution of the data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regression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distinction between predictors of interest and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control predictors</a:t>
            </a:r>
          </a:p>
          <a:p>
            <a:r>
              <a:rPr lang="en-US" dirty="0" smtClean="0">
                <a:latin typeface="Garamond"/>
                <a:cs typeface="Garamond"/>
              </a:rPr>
              <a:t>I prefer “response” and “predictors”</a:t>
            </a:r>
          </a:p>
          <a:p>
            <a:r>
              <a:rPr lang="en-US" dirty="0" smtClean="0">
                <a:latin typeface="Garamond"/>
                <a:cs typeface="Garamond"/>
              </a:rPr>
              <a:t>another important term: errors or residuals( )</a:t>
            </a:r>
          </a:p>
          <a:p>
            <a:endParaRPr lang="en-US" dirty="0" smtClean="0">
              <a:latin typeface="Garamond"/>
              <a:cs typeface="Garamond"/>
            </a:endParaRPr>
          </a:p>
        </p:txBody>
      </p:sp>
      <p:pic>
        <p:nvPicPr>
          <p:cNvPr id="4" name="Picture 3" descr="terminolog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415243"/>
            <a:ext cx="5638800" cy="2851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goodness of fit: R</a:t>
            </a:r>
            <a:r>
              <a:rPr lang="en-US" baseline="30000" dirty="0" smtClean="0">
                <a:latin typeface="Gill Sans"/>
                <a:cs typeface="Gill Sans"/>
              </a:rPr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regression is an attempt to account for the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variability in a data set</a:t>
            </a:r>
          </a:p>
          <a:p>
            <a:r>
              <a:rPr lang="en-US" dirty="0" smtClean="0">
                <a:latin typeface="Garamond"/>
                <a:cs typeface="Garamond"/>
              </a:rPr>
              <a:t>with linear regression, you can calculate how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much of the variation has been accounted for</a:t>
            </a:r>
          </a:p>
          <a:p>
            <a:r>
              <a:rPr lang="en-US" dirty="0" smtClean="0">
                <a:latin typeface="Garamond"/>
                <a:cs typeface="Garamond"/>
              </a:rPr>
              <a:t>this is called R</a:t>
            </a:r>
            <a:r>
              <a:rPr lang="en-US" baseline="30000" dirty="0" smtClean="0">
                <a:latin typeface="Garamond"/>
                <a:cs typeface="Garamond"/>
              </a:rPr>
              <a:t>2</a:t>
            </a:r>
          </a:p>
          <a:p>
            <a:r>
              <a:rPr lang="en-US" dirty="0" smtClean="0">
                <a:latin typeface="Garamond"/>
                <a:cs typeface="Garamond"/>
              </a:rPr>
              <a:t>it ranges from 0 to 1</a:t>
            </a:r>
          </a:p>
          <a:p>
            <a:r>
              <a:rPr lang="en-US" dirty="0" smtClean="0">
                <a:latin typeface="Garamond"/>
                <a:cs typeface="Garamond"/>
              </a:rPr>
              <a:t>there is no exact R</a:t>
            </a:r>
            <a:r>
              <a:rPr lang="en-US" baseline="30000" dirty="0" smtClean="0">
                <a:latin typeface="Garamond"/>
                <a:cs typeface="Garamond"/>
              </a:rPr>
              <a:t>2</a:t>
            </a:r>
            <a:r>
              <a:rPr lang="en-US" dirty="0" smtClean="0">
                <a:latin typeface="Garamond"/>
                <a:cs typeface="Garamond"/>
              </a:rPr>
              <a:t> for logistic regression</a:t>
            </a:r>
          </a:p>
          <a:p>
            <a:r>
              <a:rPr lang="en-US" dirty="0" smtClean="0">
                <a:latin typeface="Garamond"/>
                <a:cs typeface="Garamond"/>
              </a:rPr>
              <a:t>with mixed-effects models, even more difficult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logistic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the general norm in quantitative sciences is linear regression with continuous predictors</a:t>
            </a:r>
          </a:p>
          <a:p>
            <a:r>
              <a:rPr lang="en-US" dirty="0" smtClean="0">
                <a:latin typeface="Garamond"/>
                <a:cs typeface="Garamond"/>
              </a:rPr>
              <a:t>in sociolinguistics, the norm is logistic regression with (mainly) categorical predictors</a:t>
            </a:r>
          </a:p>
          <a:p>
            <a:r>
              <a:rPr lang="en-US" dirty="0" smtClean="0">
                <a:latin typeface="Garamond"/>
                <a:cs typeface="Garamond"/>
              </a:rPr>
              <a:t>in logistic regression, effects still add together and – where there are interactions – multiply</a:t>
            </a:r>
          </a:p>
          <a:p>
            <a:r>
              <a:rPr lang="en-US" dirty="0" smtClean="0">
                <a:latin typeface="Garamond"/>
                <a:cs typeface="Garamond"/>
              </a:rPr>
              <a:t>but the effects are not directly on the probability of the response, but on the log-odds</a:t>
            </a:r>
          </a:p>
          <a:p>
            <a:r>
              <a:rPr lang="en-US" dirty="0" smtClean="0">
                <a:latin typeface="Garamond"/>
                <a:cs typeface="Garamond"/>
              </a:rPr>
              <a:t>log-odds = </a:t>
            </a:r>
            <a:r>
              <a:rPr lang="en-US" dirty="0" err="1" smtClean="0">
                <a:latin typeface="Garamond"/>
                <a:cs typeface="Garamond"/>
              </a:rPr>
              <a:t>ln(p</a:t>
            </a:r>
            <a:r>
              <a:rPr lang="en-US" dirty="0" smtClean="0">
                <a:latin typeface="Garamond"/>
                <a:cs typeface="Garamond"/>
              </a:rPr>
              <a:t> / (1 –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dirty="0" smtClean="0">
                <a:latin typeface="Garamond"/>
                <a:cs typeface="Garamond"/>
              </a:rPr>
              <a:t>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how do log-odds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the coefficients (effects) of logistic regression are expressed in log-odds (except by VARBRUL)</a:t>
            </a:r>
          </a:p>
          <a:p>
            <a:r>
              <a:rPr lang="en-US" dirty="0" smtClean="0">
                <a:latin typeface="Garamond"/>
                <a:cs typeface="Garamond"/>
              </a:rPr>
              <a:t>a certain difference in log-odds does not correspond to a fixed difference in probability!</a:t>
            </a:r>
          </a:p>
          <a:p>
            <a:r>
              <a:rPr lang="en-US" dirty="0" smtClean="0">
                <a:latin typeface="Garamond"/>
                <a:cs typeface="Garamond"/>
              </a:rPr>
              <a:t>+1 log-odds:	50% -&gt; 73%  or	90% -&gt; 96%</a:t>
            </a:r>
          </a:p>
          <a:p>
            <a:r>
              <a:rPr lang="en-US" dirty="0" smtClean="0">
                <a:latin typeface="Garamond"/>
                <a:cs typeface="Garamond"/>
              </a:rPr>
              <a:t>–1 log-odds:	50% -&gt; 27%  or	90% -&gt; 77%</a:t>
            </a:r>
          </a:p>
          <a:p>
            <a:r>
              <a:rPr lang="en-US" dirty="0" smtClean="0">
                <a:latin typeface="Garamond"/>
                <a:cs typeface="Garamond"/>
              </a:rPr>
              <a:t>+2 log-odds: 	50% -&gt; 88%  or	90% -&gt; 98.5%</a:t>
            </a:r>
          </a:p>
          <a:p>
            <a:r>
              <a:rPr lang="en-US" dirty="0" smtClean="0">
                <a:latin typeface="Garamond"/>
                <a:cs typeface="Garamond"/>
              </a:rPr>
              <a:t>–2 log-odds:	50% -&gt; 12%  or  90% -&gt; 55%</a:t>
            </a:r>
          </a:p>
          <a:p>
            <a:r>
              <a:rPr lang="en-US" dirty="0" smtClean="0">
                <a:latin typeface="Garamond"/>
                <a:cs typeface="Garamond"/>
              </a:rPr>
              <a:t>most effects are between -3 and +3 log-odds </a:t>
            </a:r>
          </a:p>
          <a:p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basics of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what is R?</a:t>
            </a:r>
          </a:p>
          <a:p>
            <a:r>
              <a:rPr lang="en-US" dirty="0" smtClean="0">
                <a:latin typeface="Garamond"/>
                <a:cs typeface="Garamond"/>
              </a:rPr>
              <a:t>has a command-line interface, but don’t use it!</a:t>
            </a:r>
          </a:p>
          <a:p>
            <a:r>
              <a:rPr lang="en-US" dirty="0" smtClean="0">
                <a:latin typeface="Garamond"/>
                <a:cs typeface="Garamond"/>
              </a:rPr>
              <a:t>use scripts and execute one part at a time (how?)</a:t>
            </a:r>
          </a:p>
          <a:p>
            <a:r>
              <a:rPr lang="en-US" dirty="0" smtClean="0">
                <a:latin typeface="Garamond"/>
                <a:cs typeface="Garamond"/>
              </a:rPr>
              <a:t>we fit models and then give them names</a:t>
            </a:r>
          </a:p>
          <a:p>
            <a:r>
              <a:rPr lang="en-US" dirty="0" smtClean="0">
                <a:latin typeface="Garamond"/>
                <a:cs typeface="Garamond"/>
              </a:rPr>
              <a:t>we can examine the models</a:t>
            </a:r>
          </a:p>
          <a:p>
            <a:r>
              <a:rPr lang="en-US" dirty="0" smtClean="0">
                <a:latin typeface="Garamond"/>
                <a:cs typeface="Garamond"/>
              </a:rPr>
              <a:t>build a series of models, find the “best model”</a:t>
            </a:r>
          </a:p>
          <a:p>
            <a:r>
              <a:rPr lang="en-US" dirty="0" smtClean="0">
                <a:latin typeface="Garamond"/>
                <a:cs typeface="Garamond"/>
              </a:rPr>
              <a:t>best data format for input into R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rows are observations, columns are variables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easy in Excel, save as .</a:t>
            </a:r>
            <a:r>
              <a:rPr lang="en-US" dirty="0" err="1" smtClean="0">
                <a:latin typeface="Garamond"/>
                <a:cs typeface="Garamond"/>
              </a:rPr>
              <a:t>csv</a:t>
            </a:r>
            <a:r>
              <a:rPr lang="en-US" dirty="0" smtClean="0">
                <a:latin typeface="Garamond"/>
                <a:cs typeface="Garamond"/>
              </a:rPr>
              <a:t>, then in R, use </a:t>
            </a:r>
            <a:r>
              <a:rPr lang="en-US" dirty="0" err="1" smtClean="0">
                <a:latin typeface="Garamond"/>
                <a:cs typeface="Garamond"/>
              </a:rPr>
              <a:t>read.csv</a:t>
            </a:r>
            <a:r>
              <a:rPr lang="en-US" dirty="0" smtClean="0">
                <a:latin typeface="Garamond"/>
                <a:cs typeface="Garamond"/>
              </a:rPr>
              <a:t>(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data visualization and regression</a:t>
            </a:r>
            <a:endParaRPr dirty="0">
              <a:latin typeface="Gill Sans"/>
              <a:cs typeface="Gill Sans"/>
            </a:endParaRPr>
          </a:p>
        </p:txBody>
      </p:sp>
      <p:pic>
        <p:nvPicPr>
          <p:cNvPr id="20" name="Content Placeholder 19" descr="iris_setos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4724400"/>
            <a:ext cx="2133600" cy="1600200"/>
          </a:xfrm>
        </p:spPr>
      </p:pic>
      <p:pic>
        <p:nvPicPr>
          <p:cNvPr id="21" name="Content Placeholder 20" descr="iris_versicolo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1600200"/>
            <a:ext cx="2133600" cy="1600200"/>
          </a:xfrm>
        </p:spPr>
      </p:pic>
      <p:pic>
        <p:nvPicPr>
          <p:cNvPr id="23" name="Picture 22" descr="iris_virgini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246120"/>
            <a:ext cx="2133600" cy="1433512"/>
          </a:xfrm>
          <a:prstGeom prst="rect">
            <a:avLst/>
          </a:prstGeom>
        </p:spPr>
      </p:pic>
      <p:pic>
        <p:nvPicPr>
          <p:cNvPr id="26" name="Picture 25" descr="iris_dotplot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667000" y="914400"/>
            <a:ext cx="3289300" cy="4686300"/>
          </a:xfrm>
          <a:prstGeom prst="rect">
            <a:avLst/>
          </a:prstGeom>
        </p:spPr>
      </p:pic>
      <p:pic>
        <p:nvPicPr>
          <p:cNvPr id="31" name="Picture 30" descr="iris_boxplot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334000" y="914400"/>
            <a:ext cx="3975100" cy="4686300"/>
          </a:xfrm>
          <a:prstGeom prst="rect">
            <a:avLst/>
          </a:prstGeom>
        </p:spPr>
      </p:pic>
      <p:pic>
        <p:nvPicPr>
          <p:cNvPr id="29" name="Picture 28" descr="iris_regression.png"/>
          <p:cNvPicPr>
            <a:picLocks noChangeAspect="1"/>
          </p:cNvPicPr>
          <p:nvPr/>
        </p:nvPicPr>
        <p:blipFill>
          <a:blip r:embed="rId9"/>
          <a:srcRect t="37919" r="8125" b="32693"/>
          <a:stretch>
            <a:fillRect/>
          </a:stretch>
        </p:blipFill>
        <p:spPr>
          <a:xfrm>
            <a:off x="2923442" y="5181600"/>
            <a:ext cx="5915758" cy="1164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basic fixed-effects regression in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the functions:	lm( ) for linear, </a:t>
            </a:r>
            <a:r>
              <a:rPr lang="en-US" dirty="0" err="1" smtClean="0">
                <a:latin typeface="Garamond"/>
                <a:cs typeface="Garamond"/>
              </a:rPr>
              <a:t>glm</a:t>
            </a:r>
            <a:r>
              <a:rPr lang="en-US" dirty="0" smtClean="0">
                <a:latin typeface="Garamond"/>
                <a:cs typeface="Garamond"/>
              </a:rPr>
              <a:t>( ) for logistic etc.</a:t>
            </a:r>
          </a:p>
          <a:p>
            <a:r>
              <a:rPr lang="en-US" dirty="0" smtClean="0">
                <a:latin typeface="Garamond"/>
                <a:cs typeface="Garamond"/>
              </a:rPr>
              <a:t>the formula:		</a:t>
            </a:r>
            <a:r>
              <a:rPr lang="en-US" dirty="0" err="1" smtClean="0">
                <a:latin typeface="Garamond"/>
                <a:cs typeface="Garamond"/>
              </a:rPr>
              <a:t>y</a:t>
            </a:r>
            <a:r>
              <a:rPr lang="en-US" dirty="0" smtClean="0">
                <a:latin typeface="Garamond"/>
                <a:cs typeface="Garamond"/>
              </a:rPr>
              <a:t> ~ x1 + x2 + …</a:t>
            </a:r>
          </a:p>
          <a:p>
            <a:r>
              <a:rPr lang="en-US" dirty="0" smtClean="0">
                <a:latin typeface="Garamond"/>
                <a:cs typeface="Garamond"/>
              </a:rPr>
              <a:t>the family – </a:t>
            </a:r>
            <a:r>
              <a:rPr lang="en-US" dirty="0" err="1" smtClean="0">
                <a:latin typeface="Garamond"/>
                <a:cs typeface="Garamond"/>
              </a:rPr>
              <a:t>gaussian</a:t>
            </a:r>
            <a:r>
              <a:rPr lang="en-US" dirty="0" smtClean="0">
                <a:latin typeface="Garamond"/>
                <a:cs typeface="Garamond"/>
              </a:rPr>
              <a:t> (linear), binomial (logistic),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                   </a:t>
            </a:r>
            <a:r>
              <a:rPr lang="en-US" dirty="0" err="1" smtClean="0">
                <a:latin typeface="Garamond"/>
                <a:cs typeface="Garamond"/>
              </a:rPr>
              <a:t>poisson</a:t>
            </a:r>
            <a:r>
              <a:rPr lang="en-US" dirty="0" smtClean="0">
                <a:latin typeface="Garamond"/>
                <a:cs typeface="Garamond"/>
              </a:rPr>
              <a:t> (Poisson), others… 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m1 &lt;- </a:t>
            </a:r>
            <a:r>
              <a:rPr lang="en-US" dirty="0" err="1" smtClean="0">
                <a:latin typeface="Garamond"/>
                <a:cs typeface="Garamond"/>
              </a:rPr>
              <a:t>function(formula</a:t>
            </a:r>
            <a:r>
              <a:rPr lang="en-US" dirty="0" smtClean="0">
                <a:latin typeface="Garamond"/>
                <a:cs typeface="Garamond"/>
              </a:rPr>
              <a:t>, data=…, family=…) </a:t>
            </a:r>
          </a:p>
          <a:p>
            <a:r>
              <a:rPr lang="en-US" dirty="0" smtClean="0">
                <a:latin typeface="Garamond"/>
                <a:cs typeface="Garamond"/>
              </a:rPr>
              <a:t>print methods: 		&gt; print(m1) or just &gt; m1</a:t>
            </a:r>
          </a:p>
          <a:p>
            <a:r>
              <a:rPr lang="en-US" dirty="0" smtClean="0">
                <a:latin typeface="Garamond"/>
                <a:cs typeface="Garamond"/>
              </a:rPr>
              <a:t>summary methods:	&gt; summary(m1)</a:t>
            </a:r>
          </a:p>
          <a:p>
            <a:r>
              <a:rPr lang="en-US" dirty="0" smtClean="0">
                <a:latin typeface="Garamond"/>
                <a:cs typeface="Garamond"/>
              </a:rPr>
              <a:t>‘</a:t>
            </a:r>
            <a:r>
              <a:rPr lang="en-US" dirty="0" err="1" smtClean="0">
                <a:latin typeface="Garamond"/>
                <a:cs typeface="Garamond"/>
              </a:rPr>
              <a:t>anova</a:t>
            </a:r>
            <a:r>
              <a:rPr lang="en-US" dirty="0" smtClean="0">
                <a:latin typeface="Garamond"/>
                <a:cs typeface="Garamond"/>
              </a:rPr>
              <a:t>’ methods: 		&gt; anova(m1) or 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                                 &gt; anova(m1, m2)</a:t>
            </a:r>
          </a:p>
          <a:p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building up a </a:t>
            </a:r>
            <a:r>
              <a:rPr lang="en-US" dirty="0" err="1" smtClean="0">
                <a:latin typeface="Gill Sans"/>
                <a:cs typeface="Gill Sans"/>
              </a:rPr>
              <a:t>glm</a:t>
            </a:r>
            <a:r>
              <a:rPr lang="en-US" dirty="0" smtClean="0">
                <a:latin typeface="Gill Sans"/>
                <a:cs typeface="Gill Sans"/>
              </a:rPr>
              <a:t>()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y</a:t>
            </a:r>
            <a:r>
              <a:rPr lang="en-US" dirty="0" smtClean="0">
                <a:latin typeface="Garamond"/>
                <a:cs typeface="Garamond"/>
              </a:rPr>
              <a:t> = response; x1, x2, x3… = predictors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m0 &lt;- </a:t>
            </a:r>
            <a:r>
              <a:rPr lang="en-US" dirty="0" err="1" smtClean="0">
                <a:latin typeface="Garamond"/>
                <a:cs typeface="Garamond"/>
              </a:rPr>
              <a:t>glm(y</a:t>
            </a:r>
            <a:r>
              <a:rPr lang="en-US" dirty="0" smtClean="0">
                <a:latin typeface="Garamond"/>
                <a:cs typeface="Garamond"/>
              </a:rPr>
              <a:t> ~ 1, data, family = binomial)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m1 &lt;- </a:t>
            </a:r>
            <a:r>
              <a:rPr lang="en-US" dirty="0" err="1" smtClean="0">
                <a:latin typeface="Garamond"/>
                <a:cs typeface="Garamond"/>
              </a:rPr>
              <a:t>glm(y</a:t>
            </a:r>
            <a:r>
              <a:rPr lang="en-US" dirty="0" smtClean="0">
                <a:latin typeface="Garamond"/>
                <a:cs typeface="Garamond"/>
              </a:rPr>
              <a:t> ~ x1, data, family = binomial)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m0; m1; anova(m0, m1) [is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dirty="0" smtClean="0">
                <a:latin typeface="Garamond"/>
                <a:cs typeface="Garamond"/>
              </a:rPr>
              <a:t> &lt; .05?]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m2 &lt;- </a:t>
            </a:r>
            <a:r>
              <a:rPr lang="en-US" dirty="0" err="1" smtClean="0">
                <a:latin typeface="Garamond"/>
                <a:cs typeface="Garamond"/>
              </a:rPr>
              <a:t>glm(y</a:t>
            </a:r>
            <a:r>
              <a:rPr lang="en-US" dirty="0" smtClean="0">
                <a:latin typeface="Garamond"/>
                <a:cs typeface="Garamond"/>
              </a:rPr>
              <a:t> ~ x1 + x2, data, family = binomial)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m2; anova(m1, m2) [is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dirty="0" smtClean="0">
                <a:latin typeface="Garamond"/>
                <a:cs typeface="Garamond"/>
              </a:rPr>
              <a:t> &lt; .05?]</a:t>
            </a:r>
          </a:p>
          <a:p>
            <a:pPr>
              <a:buNone/>
            </a:pPr>
            <a:r>
              <a:rPr lang="en-US" sz="2800" dirty="0" smtClean="0">
                <a:latin typeface="Garamond"/>
                <a:cs typeface="Garamond"/>
              </a:rPr>
              <a:t>&gt; m3 &lt;- </a:t>
            </a:r>
            <a:r>
              <a:rPr lang="en-US" sz="2800" dirty="0" err="1" smtClean="0">
                <a:latin typeface="Garamond"/>
                <a:cs typeface="Garamond"/>
              </a:rPr>
              <a:t>glm(y</a:t>
            </a:r>
            <a:r>
              <a:rPr lang="en-US" sz="2800" dirty="0" smtClean="0">
                <a:latin typeface="Garamond"/>
                <a:cs typeface="Garamond"/>
              </a:rPr>
              <a:t> ~ x1 + x2 + x3, data, family=binomial)  </a:t>
            </a:r>
          </a:p>
          <a:p>
            <a:pPr>
              <a:buNone/>
            </a:pPr>
            <a:r>
              <a:rPr lang="en-US" sz="2800" dirty="0" smtClean="0">
                <a:latin typeface="Garamond"/>
                <a:cs typeface="Garamond"/>
              </a:rPr>
              <a:t>&gt; m3; anova(m2, m3) [is </a:t>
            </a:r>
            <a:r>
              <a:rPr lang="en-US" sz="2800" dirty="0" err="1" smtClean="0">
                <a:latin typeface="Garamond"/>
                <a:cs typeface="Garamond"/>
              </a:rPr>
              <a:t>p</a:t>
            </a:r>
            <a:r>
              <a:rPr lang="en-US" sz="2800" dirty="0" smtClean="0">
                <a:latin typeface="Garamond"/>
                <a:cs typeface="Garamond"/>
              </a:rPr>
              <a:t> &lt; .05?]</a:t>
            </a:r>
          </a:p>
          <a:p>
            <a:pPr>
              <a:buNone/>
            </a:pPr>
            <a:r>
              <a:rPr lang="en-US" sz="2800" dirty="0" smtClean="0">
                <a:latin typeface="Garamond"/>
                <a:cs typeface="Garamond"/>
              </a:rPr>
              <a:t>if response </a:t>
            </a:r>
            <a:r>
              <a:rPr lang="en-US" sz="2800" dirty="0" err="1" smtClean="0">
                <a:latin typeface="Garamond"/>
                <a:cs typeface="Garamond"/>
              </a:rPr>
              <a:t>y</a:t>
            </a:r>
            <a:r>
              <a:rPr lang="en-US" sz="2800" dirty="0" smtClean="0">
                <a:latin typeface="Garamond"/>
                <a:cs typeface="Garamond"/>
              </a:rPr>
              <a:t> is e.g. “a” vs. “</a:t>
            </a:r>
            <a:r>
              <a:rPr lang="en-US" sz="2800" dirty="0" err="1" smtClean="0">
                <a:latin typeface="Garamond"/>
                <a:cs typeface="Garamond"/>
              </a:rPr>
              <a:t>b</a:t>
            </a:r>
            <a:r>
              <a:rPr lang="en-US" sz="2800" dirty="0" smtClean="0">
                <a:latin typeface="Garamond"/>
                <a:cs typeface="Garamond"/>
              </a:rPr>
              <a:t>”, then do </a:t>
            </a:r>
            <a:r>
              <a:rPr lang="en-US" sz="2800" dirty="0" err="1" smtClean="0">
                <a:latin typeface="Garamond"/>
                <a:cs typeface="Garamond"/>
              </a:rPr>
              <a:t>glm(y</a:t>
            </a:r>
            <a:r>
              <a:rPr lang="en-US" sz="2800" dirty="0" smtClean="0">
                <a:latin typeface="Garamond"/>
                <a:cs typeface="Garamond"/>
              </a:rPr>
              <a:t> == “</a:t>
            </a:r>
            <a:r>
              <a:rPr lang="en-US" sz="2800" dirty="0" err="1" smtClean="0">
                <a:latin typeface="Garamond"/>
                <a:cs typeface="Garamond"/>
              </a:rPr>
              <a:t>b</a:t>
            </a:r>
            <a:r>
              <a:rPr lang="en-US" sz="2800" dirty="0" smtClean="0">
                <a:latin typeface="Garamond"/>
                <a:cs typeface="Garamond"/>
              </a:rPr>
              <a:t>” ~ …) </a:t>
            </a:r>
          </a:p>
          <a:p>
            <a:pPr>
              <a:buFont typeface="Wingdings" pitchFamily="28" charset="2"/>
              <a:buChar char="Ø"/>
            </a:pPr>
            <a:endParaRPr lang="en-US" sz="2800" dirty="0" smtClean="0">
              <a:latin typeface="Garamond"/>
              <a:cs typeface="Garamond"/>
            </a:endParaRPr>
          </a:p>
          <a:p>
            <a:pPr>
              <a:buFont typeface="Wingdings" pitchFamily="28" charset="2"/>
              <a:buChar char="Ø"/>
            </a:pPr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introducing the Lyonnais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dependent variable L: palatal [</a:t>
            </a:r>
            <a:r>
              <a:rPr lang="en-US" dirty="0" err="1" smtClean="0">
                <a:latin typeface="Garamond"/>
                <a:cs typeface="Garamond"/>
              </a:rPr>
              <a:t>j</a:t>
            </a:r>
            <a:r>
              <a:rPr lang="en-US" dirty="0" smtClean="0">
                <a:latin typeface="Garamond"/>
                <a:cs typeface="Garamond"/>
              </a:rPr>
              <a:t>] vs. alveolar [</a:t>
            </a:r>
            <a:r>
              <a:rPr lang="en-US" dirty="0" err="1" smtClean="0">
                <a:latin typeface="Garamond"/>
                <a:cs typeface="Garamond"/>
              </a:rPr>
              <a:t>l</a:t>
            </a:r>
            <a:r>
              <a:rPr lang="en-US" dirty="0" smtClean="0">
                <a:latin typeface="Garamond"/>
                <a:cs typeface="Garamond"/>
              </a:rPr>
              <a:t>]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example of L == “</a:t>
            </a:r>
            <a:r>
              <a:rPr lang="en-US" dirty="0" err="1" smtClean="0">
                <a:latin typeface="Garamond"/>
                <a:cs typeface="Garamond"/>
              </a:rPr>
              <a:t>l</a:t>
            </a:r>
            <a:r>
              <a:rPr lang="en-US" dirty="0" smtClean="0">
                <a:latin typeface="Garamond"/>
                <a:cs typeface="Garamond"/>
              </a:rPr>
              <a:t>” (</a:t>
            </a:r>
            <a:r>
              <a:rPr lang="en-US" dirty="0" err="1" smtClean="0">
                <a:latin typeface="Garamond"/>
                <a:cs typeface="Garamond"/>
              </a:rPr>
              <a:t>alveolar.lateral</a:t>
            </a:r>
            <a:r>
              <a:rPr lang="en-US" dirty="0" smtClean="0">
                <a:latin typeface="Garamond"/>
                <a:cs typeface="Garamond"/>
              </a:rPr>
              <a:t>): [</a:t>
            </a:r>
            <a:r>
              <a:rPr lang="en-US" dirty="0" err="1" smtClean="0">
                <a:latin typeface="Garamond"/>
                <a:cs typeface="Garamond"/>
              </a:rPr>
              <a:t>klar</a:t>
            </a:r>
            <a:r>
              <a:rPr lang="en-US" dirty="0" smtClean="0">
                <a:latin typeface="Garamond"/>
                <a:cs typeface="Garamond"/>
              </a:rPr>
              <a:t>] ‘clear’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example of L == “</a:t>
            </a:r>
            <a:r>
              <a:rPr lang="en-US" dirty="0" err="1" smtClean="0">
                <a:latin typeface="Garamond"/>
                <a:cs typeface="Garamond"/>
              </a:rPr>
              <a:t>j</a:t>
            </a:r>
            <a:r>
              <a:rPr lang="en-US" dirty="0" smtClean="0">
                <a:latin typeface="Garamond"/>
                <a:cs typeface="Garamond"/>
              </a:rPr>
              <a:t>” (</a:t>
            </a:r>
            <a:r>
              <a:rPr lang="en-US" dirty="0" err="1" smtClean="0">
                <a:latin typeface="Garamond"/>
                <a:cs typeface="Garamond"/>
              </a:rPr>
              <a:t>palatal.glide</a:t>
            </a:r>
            <a:r>
              <a:rPr lang="en-US" dirty="0" smtClean="0">
                <a:latin typeface="Garamond"/>
                <a:cs typeface="Garamond"/>
              </a:rPr>
              <a:t>): [</a:t>
            </a:r>
            <a:r>
              <a:rPr lang="en-US" smtClean="0">
                <a:latin typeface="Garamond"/>
                <a:cs typeface="Garamond"/>
              </a:rPr>
              <a:t>kjar] </a:t>
            </a:r>
            <a:r>
              <a:rPr lang="en-US" dirty="0" smtClean="0">
                <a:latin typeface="Garamond"/>
                <a:cs typeface="Garamond"/>
              </a:rPr>
              <a:t>‘clear’</a:t>
            </a:r>
          </a:p>
          <a:p>
            <a:r>
              <a:rPr lang="en-US" dirty="0" smtClean="0">
                <a:latin typeface="Garamond"/>
                <a:cs typeface="Garamond"/>
              </a:rPr>
              <a:t>364 tokens (from 16 speakers, ignore for now!)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overall distribution: 87 [</a:t>
            </a:r>
            <a:r>
              <a:rPr lang="en-US" dirty="0" err="1" smtClean="0">
                <a:latin typeface="Garamond"/>
                <a:cs typeface="Garamond"/>
              </a:rPr>
              <a:t>j</a:t>
            </a:r>
            <a:r>
              <a:rPr lang="en-US" dirty="0" smtClean="0">
                <a:latin typeface="Garamond"/>
                <a:cs typeface="Garamond"/>
              </a:rPr>
              <a:t>], 277 [</a:t>
            </a:r>
            <a:r>
              <a:rPr lang="en-US" dirty="0" err="1" smtClean="0">
                <a:latin typeface="Garamond"/>
                <a:cs typeface="Garamond"/>
              </a:rPr>
              <a:t>l</a:t>
            </a:r>
            <a:r>
              <a:rPr lang="en-US" dirty="0" smtClean="0">
                <a:latin typeface="Garamond"/>
                <a:cs typeface="Garamond"/>
              </a:rPr>
              <a:t>]</a:t>
            </a:r>
          </a:p>
          <a:p>
            <a:r>
              <a:rPr lang="en-US" dirty="0" smtClean="0">
                <a:latin typeface="Garamond"/>
                <a:cs typeface="Garamond"/>
              </a:rPr>
              <a:t>we want to know what favors the [</a:t>
            </a:r>
            <a:r>
              <a:rPr lang="en-US" dirty="0" err="1" smtClean="0">
                <a:latin typeface="Garamond"/>
                <a:cs typeface="Garamond"/>
              </a:rPr>
              <a:t>j</a:t>
            </a:r>
            <a:r>
              <a:rPr lang="en-US" dirty="0" smtClean="0">
                <a:latin typeface="Garamond"/>
                <a:cs typeface="Garamond"/>
              </a:rPr>
              <a:t>], which is the more traditional </a:t>
            </a:r>
            <a:r>
              <a:rPr lang="en-US" dirty="0" err="1" smtClean="0">
                <a:latin typeface="Garamond"/>
                <a:cs typeface="Garamond"/>
              </a:rPr>
              <a:t>Francoprovençal</a:t>
            </a:r>
            <a:r>
              <a:rPr lang="en-US" dirty="0" smtClean="0">
                <a:latin typeface="Garamond"/>
                <a:cs typeface="Garamond"/>
              </a:rPr>
              <a:t> form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ll</a:t>
            </a:r>
            <a:r>
              <a:rPr lang="en-US" dirty="0" smtClean="0">
                <a:latin typeface="Garamond"/>
                <a:cs typeface="Garamond"/>
              </a:rPr>
              <a:t> &lt;- </a:t>
            </a:r>
            <a:r>
              <a:rPr lang="en-US" dirty="0" err="1" smtClean="0">
                <a:latin typeface="Garamond"/>
                <a:cs typeface="Garamond"/>
              </a:rPr>
              <a:t>read.csv(“~/Desktop/lyon_l.csv</a:t>
            </a:r>
            <a:r>
              <a:rPr lang="en-US" dirty="0" smtClean="0">
                <a:latin typeface="Garamond"/>
                <a:cs typeface="Garamond"/>
              </a:rPr>
              <a:t>”)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sz="2800" dirty="0" err="1" smtClean="0">
                <a:latin typeface="Garamond"/>
                <a:cs typeface="Garamond"/>
              </a:rPr>
              <a:t>glm(L</a:t>
            </a:r>
            <a:r>
              <a:rPr lang="en-US" sz="2800" dirty="0" smtClean="0">
                <a:latin typeface="Garamond"/>
                <a:cs typeface="Garamond"/>
              </a:rPr>
              <a:t> == “</a:t>
            </a:r>
            <a:r>
              <a:rPr lang="en-US" sz="2800" dirty="0" err="1" smtClean="0">
                <a:latin typeface="Garamond"/>
                <a:cs typeface="Garamond"/>
              </a:rPr>
              <a:t>j</a:t>
            </a:r>
            <a:r>
              <a:rPr lang="en-US" sz="2800" dirty="0" smtClean="0">
                <a:latin typeface="Garamond"/>
                <a:cs typeface="Garamond"/>
              </a:rPr>
              <a:t>” ~ predictor1…, </a:t>
            </a:r>
            <a:r>
              <a:rPr lang="en-US" sz="2800" dirty="0" err="1" smtClean="0">
                <a:latin typeface="Garamond"/>
                <a:cs typeface="Garamond"/>
              </a:rPr>
              <a:t>ll</a:t>
            </a:r>
            <a:r>
              <a:rPr lang="en-US" sz="2800" dirty="0" smtClean="0">
                <a:latin typeface="Garamond"/>
                <a:cs typeface="Garamond"/>
              </a:rPr>
              <a:t>, family = binomial)   </a:t>
            </a:r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potential predictors for CL &gt; </a:t>
            </a:r>
            <a:r>
              <a:rPr lang="en-US" dirty="0" err="1" smtClean="0">
                <a:latin typeface="Gill Sans"/>
                <a:cs typeface="Gill Sans"/>
              </a:rPr>
              <a:t>Cj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external predictors: Sex, Age, </a:t>
            </a:r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Born</a:t>
            </a:r>
            <a:r>
              <a:rPr lang="en-US" dirty="0" smtClean="0">
                <a:latin typeface="Garamond"/>
                <a:cs typeface="Garamond"/>
              </a:rPr>
              <a:t>, Style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/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Age: a </a:t>
            </a:r>
            <a:r>
              <a:rPr lang="en-US" u="sng" dirty="0" smtClean="0">
                <a:latin typeface="Garamond"/>
                <a:cs typeface="Garamond"/>
              </a:rPr>
              <a:t>continuous</a:t>
            </a:r>
            <a:r>
              <a:rPr lang="en-US" dirty="0" smtClean="0">
                <a:latin typeface="Garamond"/>
                <a:cs typeface="Garamond"/>
              </a:rPr>
              <a:t> predictor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Style: conversation, reading,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         wordlist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internal predictors: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POS (part of speech),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Stress,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err="1" smtClean="0">
                <a:latin typeface="Garamond"/>
                <a:cs typeface="Garamond"/>
              </a:rPr>
              <a:t>Preceding.seg</a:t>
            </a:r>
            <a:r>
              <a:rPr lang="en-US" dirty="0" smtClean="0">
                <a:latin typeface="Garamond"/>
                <a:cs typeface="Garamond"/>
              </a:rPr>
              <a:t> (consonant)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err="1" smtClean="0">
                <a:latin typeface="Garamond"/>
                <a:cs typeface="Garamond"/>
              </a:rPr>
              <a:t>Following.seg</a:t>
            </a:r>
            <a:r>
              <a:rPr lang="en-US" dirty="0" smtClean="0">
                <a:latin typeface="Garamond"/>
                <a:cs typeface="Garamond"/>
              </a:rPr>
              <a:t> (vowel)</a:t>
            </a:r>
            <a:br>
              <a:rPr lang="en-US" dirty="0" smtClean="0">
                <a:latin typeface="Garamond"/>
                <a:cs typeface="Garamond"/>
              </a:rPr>
            </a:br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</p:txBody>
      </p:sp>
      <p:pic>
        <p:nvPicPr>
          <p:cNvPr id="4" name="Picture 3" descr="carte-le-lyonna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290" y="2406020"/>
            <a:ext cx="3646110" cy="422338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010400" y="4495800"/>
            <a:ext cx="228600" cy="2286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400800" y="4876800"/>
            <a:ext cx="228600" cy="2286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476946" y="4495800"/>
            <a:ext cx="228600" cy="2286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01139" y="4020389"/>
            <a:ext cx="228600" cy="2286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76823" y="477232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Coise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7978" y="4386532"/>
            <a:ext cx="135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St. Martin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72238" y="4400430"/>
            <a:ext cx="135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Rontalon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1400" y="3929332"/>
            <a:ext cx="135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Yzeron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29600" y="34406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LYON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4572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2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mixed-effects models: why? what?</a:t>
            </a:r>
            <a:endParaRPr dirty="0">
              <a:latin typeface="Gill Sans"/>
              <a:cs typeface="Gill San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600200" y="1600200"/>
            <a:ext cx="1371600" cy="13716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797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703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891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985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4572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14478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25146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35052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72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478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146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052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9" name="Isosceles Triangle 48"/>
          <p:cNvSpPr/>
          <p:nvPr/>
        </p:nvSpPr>
        <p:spPr>
          <a:xfrm>
            <a:off x="50292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0" name="Isosceles Triangle 49"/>
          <p:cNvSpPr/>
          <p:nvPr/>
        </p:nvSpPr>
        <p:spPr>
          <a:xfrm>
            <a:off x="60198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1" name="Isosceles Triangle 50"/>
          <p:cNvSpPr/>
          <p:nvPr/>
        </p:nvSpPr>
        <p:spPr>
          <a:xfrm>
            <a:off x="70866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2" name="Isosceles Triangle 51"/>
          <p:cNvSpPr/>
          <p:nvPr/>
        </p:nvSpPr>
        <p:spPr>
          <a:xfrm>
            <a:off x="80772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0292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0198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0866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0772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6154616" y="1600200"/>
            <a:ext cx="1371600" cy="13716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342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79248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59436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9530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7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0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47800" y="5663624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2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146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05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077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8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29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2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9800" y="5663624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86600" y="5663624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478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5146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052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8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077200" y="46583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Garamond"/>
                <a:cs typeface="Garamond"/>
              </a:rPr>
              <a:t>10</a:t>
            </a:r>
            <a:endParaRPr lang="en-US" sz="28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292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198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0866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8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334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1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5240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3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146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5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052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7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0772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9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0292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3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8076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5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86600" y="3371088"/>
            <a:ext cx="685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7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193548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40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77000" y="193548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40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mixed-effects models: why? what?</a:t>
            </a:r>
            <a:endParaRPr dirty="0">
              <a:latin typeface="Gill Sans"/>
              <a:cs typeface="Gill San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600200" y="1600200"/>
            <a:ext cx="1371600" cy="13716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797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3703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891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98584" y="3276600"/>
            <a:ext cx="914400" cy="914400"/>
          </a:xfrm>
          <a:prstGeom prst="ellips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4572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14478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25146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3505200" y="4495800"/>
            <a:ext cx="685800" cy="685800"/>
          </a:xfrm>
          <a:prstGeom prst="triangle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572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4478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5146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505200" y="5638800"/>
            <a:ext cx="685800" cy="685800"/>
          </a:xfrm>
          <a:prstGeom prst="rect">
            <a:avLst/>
          </a:prstGeom>
          <a:noFill/>
          <a:ln w="381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/>
          <p:cNvSpPr/>
          <p:nvPr/>
        </p:nvSpPr>
        <p:spPr>
          <a:xfrm>
            <a:off x="50292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60198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>
            <a:off x="70866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>
            <a:off x="8077200" y="4495800"/>
            <a:ext cx="685800" cy="685800"/>
          </a:xfrm>
          <a:prstGeom prst="triangl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0292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198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0866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077200" y="5638800"/>
            <a:ext cx="685800" cy="685800"/>
          </a:xfrm>
          <a:prstGeom prst="rect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6154616" y="1600200"/>
            <a:ext cx="1371600" cy="13716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9342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79248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9436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953000" y="3276600"/>
            <a:ext cx="914400" cy="914400"/>
          </a:xfrm>
          <a:prstGeom prst="ellipse">
            <a:avLst/>
          </a:prstGeom>
          <a:noFill/>
          <a:ln w="38100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57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2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478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3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146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3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05200" y="5663624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077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292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98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5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86600" y="5663624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5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72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478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5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5146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5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052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0772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8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29200" y="4572000"/>
            <a:ext cx="6858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198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7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086600" y="4572000"/>
            <a:ext cx="68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Garamond"/>
                <a:cs typeface="Garamond"/>
              </a:rPr>
              <a:t>7</a:t>
            </a:r>
            <a:endParaRPr lang="en-US" sz="32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9616" y="3371088"/>
            <a:ext cx="855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3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47800" y="3371088"/>
            <a:ext cx="779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438400" y="3371088"/>
            <a:ext cx="779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429000" y="3371088"/>
            <a:ext cx="779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Garamond"/>
                <a:cs typeface="Garamond"/>
              </a:rPr>
              <a:t>5</a:t>
            </a:r>
            <a:endParaRPr lang="en-US" sz="36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0772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7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8076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86600" y="3371088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193548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  <a:latin typeface="Garamond"/>
                <a:cs typeface="Garamond"/>
              </a:rPr>
              <a:t>4</a:t>
            </a:r>
            <a:endParaRPr lang="en-US" sz="4000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77000" y="193548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Garamond"/>
                <a:cs typeface="Garamond"/>
              </a:rPr>
              <a:t>6</a:t>
            </a:r>
            <a:endParaRPr lang="en-US" sz="40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11616" y="3371088"/>
            <a:ext cx="779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Garamond"/>
                <a:cs typeface="Garamond"/>
              </a:rPr>
              <a:t>5</a:t>
            </a:r>
            <a:endParaRPr lang="en-US" sz="36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why mixed-effects models?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if we leave out the speaker (or similar) level</a:t>
            </a:r>
          </a:p>
          <a:p>
            <a:r>
              <a:rPr lang="en-US" dirty="0" smtClean="0">
                <a:latin typeface="Garamond"/>
                <a:cs typeface="Garamond"/>
              </a:rPr>
              <a:t>and there is any variation at that level:</a:t>
            </a:r>
          </a:p>
          <a:p>
            <a:r>
              <a:rPr lang="en-US" dirty="0" smtClean="0">
                <a:latin typeface="Garamond"/>
                <a:cs typeface="Garamond"/>
              </a:rPr>
              <a:t>the independence assumption is violated</a:t>
            </a:r>
          </a:p>
          <a:p>
            <a:r>
              <a:rPr lang="en-US" dirty="0" smtClean="0">
                <a:latin typeface="Garamond"/>
                <a:cs typeface="Garamond"/>
              </a:rPr>
              <a:t>also, omitted variable bias may be occurring</a:t>
            </a:r>
          </a:p>
          <a:p>
            <a:r>
              <a:rPr lang="en-US" dirty="0" smtClean="0">
                <a:latin typeface="Garamond"/>
                <a:cs typeface="Garamond"/>
              </a:rPr>
              <a:t>but if we try to include the speaker (or similar)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in an ordinary model: </a:t>
            </a:r>
            <a:r>
              <a:rPr lang="en-US" dirty="0" err="1" smtClean="0">
                <a:latin typeface="Garamond"/>
                <a:cs typeface="Garamond"/>
              </a:rPr>
              <a:t>collinearity</a:t>
            </a:r>
            <a:r>
              <a:rPr lang="en-US" dirty="0" smtClean="0">
                <a:latin typeface="Garamond"/>
                <a:cs typeface="Garamond"/>
              </a:rPr>
              <a:t> problem</a:t>
            </a:r>
          </a:p>
          <a:p>
            <a:r>
              <a:rPr lang="en-US" dirty="0" smtClean="0">
                <a:latin typeface="Garamond"/>
                <a:cs typeface="Garamond"/>
              </a:rPr>
              <a:t>it is impossible to divide a given effect between a speaker variable and between-speaker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four ways ordinary models can fail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>
                <a:latin typeface="Garamond"/>
                <a:cs typeface="Garamond"/>
              </a:rPr>
              <a:t>they overestimate the significance of between-speaker* predictors (*or between-word, etc.)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sz="2353" dirty="0" smtClean="0">
                <a:latin typeface="Garamond"/>
                <a:cs typeface="Garamond"/>
              </a:rPr>
              <a:t>see http://</a:t>
            </a:r>
            <a:r>
              <a:rPr lang="en-US" sz="2353" dirty="0" err="1" smtClean="0">
                <a:latin typeface="Garamond"/>
                <a:cs typeface="Garamond"/>
              </a:rPr>
              <a:t>www.danielezrajohnson.com/johnson_compass_final.pdf</a:t>
            </a:r>
            <a:endParaRPr lang="en-US" dirty="0" smtClean="0">
              <a:latin typeface="Garamond"/>
              <a:cs typeface="Garamond"/>
            </a:endParaRPr>
          </a:p>
          <a:p>
            <a:pPr marL="514350" indent="-514350">
              <a:buNone/>
            </a:pPr>
            <a:r>
              <a:rPr lang="en-US" dirty="0" smtClean="0">
                <a:latin typeface="Garamond"/>
                <a:cs typeface="Garamond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2) if speakers have different amounts of data, size of between-speaker predictor effects can be ‘wrong’</a:t>
            </a:r>
          </a:p>
          <a:p>
            <a:pPr>
              <a:buNone/>
            </a:pP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3) if speakers have different balances of the other predictors, within-speaker effects can be ‘wrong’  </a:t>
            </a:r>
          </a:p>
          <a:p>
            <a:pPr>
              <a:buNone/>
            </a:pP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4) in logistic regression, general shrinking of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mixed-effects models do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they account for the speaker (etc.) level by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estimating the population variance of speakers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the inference (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dirty="0" smtClean="0">
                <a:latin typeface="Garamond"/>
                <a:cs typeface="Garamond"/>
              </a:rPr>
              <a:t>-values) now reflects the real hierarchical structure of the data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they have the same familiar fixed-effects part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of the output (using popular </a:t>
            </a:r>
            <a:r>
              <a:rPr lang="en-US" u="sng" dirty="0" smtClean="0">
                <a:latin typeface="Garamond"/>
                <a:cs typeface="Garamond"/>
              </a:rPr>
              <a:t>lme4</a:t>
            </a:r>
            <a:r>
              <a:rPr lang="en-US" dirty="0" smtClean="0">
                <a:latin typeface="Garamond"/>
                <a:cs typeface="Garamond"/>
              </a:rPr>
              <a:t> package)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data visualization: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3200" dirty="0" smtClean="0">
                <a:latin typeface="Garamond"/>
                <a:cs typeface="Garamond"/>
              </a:rPr>
              <a:t>“There is no statistical tool that is as powerful as a well-chosen graph.” (William Cleveland)</a:t>
            </a:r>
          </a:p>
          <a:p>
            <a:r>
              <a:rPr lang="en-US" dirty="0" smtClean="0">
                <a:latin typeface="Garamond"/>
                <a:cs typeface="Garamond"/>
              </a:rPr>
              <a:t>dimensionality:</a:t>
            </a:r>
          </a:p>
          <a:p>
            <a:r>
              <a:rPr lang="en-US" dirty="0" smtClean="0">
                <a:latin typeface="Garamond"/>
                <a:cs typeface="Garamond"/>
              </a:rPr>
              <a:t>2-D, maybe 3-D in 2-D</a:t>
            </a:r>
          </a:p>
          <a:p>
            <a:r>
              <a:rPr lang="en-US" dirty="0" smtClean="0">
                <a:latin typeface="Garamond"/>
                <a:cs typeface="Garamond"/>
              </a:rPr>
              <a:t>“our kind of data” makes visualization harder</a:t>
            </a:r>
          </a:p>
          <a:p>
            <a:r>
              <a:rPr lang="en-US" dirty="0" smtClean="0">
                <a:latin typeface="Garamond"/>
                <a:cs typeface="Garamond"/>
              </a:rPr>
              <a:t>“</a:t>
            </a:r>
            <a:r>
              <a:rPr lang="en-US" dirty="0" err="1" smtClean="0">
                <a:latin typeface="Garamond"/>
                <a:cs typeface="Garamond"/>
              </a:rPr>
              <a:t>univariate</a:t>
            </a:r>
            <a:r>
              <a:rPr lang="en-US" dirty="0" smtClean="0">
                <a:latin typeface="Garamond"/>
                <a:cs typeface="Garamond"/>
              </a:rPr>
              <a:t>” visualization is still a good tool</a:t>
            </a:r>
          </a:p>
          <a:p>
            <a:r>
              <a:rPr lang="en-US" dirty="0" smtClean="0">
                <a:latin typeface="Garamond"/>
                <a:cs typeface="Garamond"/>
              </a:rPr>
              <a:t>if assumptions are met, regression more useful</a:t>
            </a:r>
          </a:p>
          <a:p>
            <a:r>
              <a:rPr lang="en-US" dirty="0" smtClean="0">
                <a:latin typeface="Garamond"/>
                <a:cs typeface="Garamond"/>
              </a:rPr>
              <a:t>can use vis. to check that assumptions are met</a:t>
            </a:r>
            <a:endParaRPr lang="en-US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random-effect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are not quite the same as fixed-effect estimates</a:t>
            </a:r>
          </a:p>
          <a:p>
            <a:r>
              <a:rPr lang="en-US" dirty="0" smtClean="0">
                <a:latin typeface="Garamond"/>
                <a:cs typeface="Garamond"/>
              </a:rPr>
              <a:t>are called </a:t>
            </a:r>
            <a:r>
              <a:rPr lang="en-US" dirty="0" err="1" smtClean="0">
                <a:latin typeface="Garamond"/>
                <a:cs typeface="Garamond"/>
              </a:rPr>
              <a:t>BLUPs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sz="3000" dirty="0" smtClean="0">
                <a:latin typeface="Garamond"/>
                <a:cs typeface="Garamond"/>
              </a:rPr>
              <a:t>(best linear unbiased predictors)</a:t>
            </a:r>
            <a:br>
              <a:rPr lang="en-US" sz="3000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or conditional modes</a:t>
            </a:r>
          </a:p>
          <a:p>
            <a:r>
              <a:rPr lang="en-US" dirty="0" smtClean="0">
                <a:latin typeface="Garamond"/>
                <a:cs typeface="Garamond"/>
              </a:rPr>
              <a:t>they are not true parameters of the model</a:t>
            </a:r>
          </a:p>
          <a:p>
            <a:r>
              <a:rPr lang="en-US" dirty="0" smtClean="0">
                <a:latin typeface="Garamond"/>
                <a:cs typeface="Garamond"/>
              </a:rPr>
              <a:t>rather, the group variances are the parameters</a:t>
            </a:r>
          </a:p>
          <a:p>
            <a:r>
              <a:rPr lang="en-US" dirty="0" smtClean="0">
                <a:latin typeface="Garamond"/>
                <a:cs typeface="Garamond"/>
              </a:rPr>
              <a:t>but, we can inspect the </a:t>
            </a:r>
            <a:r>
              <a:rPr lang="en-US" dirty="0" err="1" smtClean="0">
                <a:latin typeface="Garamond"/>
                <a:cs typeface="Garamond"/>
              </a:rPr>
              <a:t>BLUPs</a:t>
            </a:r>
            <a:r>
              <a:rPr lang="en-US" dirty="0" smtClean="0">
                <a:latin typeface="Garamond"/>
                <a:cs typeface="Garamond"/>
              </a:rPr>
              <a:t> as if they were part of the model</a:t>
            </a:r>
          </a:p>
          <a:p>
            <a:r>
              <a:rPr lang="en-US" dirty="0" smtClean="0">
                <a:latin typeface="Garamond"/>
                <a:cs typeface="Garamond"/>
              </a:rPr>
              <a:t>often useful to see how individual speakers or words are behaving; can prompt further research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goodness of fit: a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one drawback to mixed models:</a:t>
            </a:r>
          </a:p>
          <a:p>
            <a:r>
              <a:rPr lang="en-US" dirty="0" smtClean="0">
                <a:latin typeface="Garamond"/>
                <a:cs typeface="Garamond"/>
              </a:rPr>
              <a:t>no obvious analog of R</a:t>
            </a:r>
            <a:r>
              <a:rPr lang="en-US" baseline="30000" dirty="0" smtClean="0">
                <a:latin typeface="Garamond"/>
                <a:cs typeface="Garamond"/>
              </a:rPr>
              <a:t>2</a:t>
            </a:r>
          </a:p>
          <a:p>
            <a:r>
              <a:rPr lang="en-US" dirty="0" smtClean="0">
                <a:latin typeface="Garamond"/>
                <a:cs typeface="Garamond"/>
              </a:rPr>
              <a:t>harder to say how much variation is explained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for example, if speaker is being controlled for</a:t>
            </a:r>
          </a:p>
          <a:p>
            <a:r>
              <a:rPr lang="en-US" dirty="0" smtClean="0">
                <a:latin typeface="Garamond"/>
                <a:cs typeface="Garamond"/>
              </a:rPr>
              <a:t>we can test if e.g. age, sex, class is significant</a:t>
            </a:r>
          </a:p>
          <a:p>
            <a:r>
              <a:rPr lang="en-US" dirty="0" smtClean="0">
                <a:latin typeface="Garamond"/>
                <a:cs typeface="Garamond"/>
              </a:rPr>
              <a:t>but the more those fixed effects explain, the less the speaker random effect explains…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fitting basic mixed-effects models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lm(y</a:t>
            </a:r>
            <a:r>
              <a:rPr lang="en-US" dirty="0" smtClean="0">
                <a:latin typeface="Garamond"/>
                <a:cs typeface="Garamond"/>
              </a:rPr>
              <a:t> ~ 1* +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, data)			</a:t>
            </a:r>
            <a:r>
              <a:rPr lang="en-US" u="sng" dirty="0" smtClean="0">
                <a:latin typeface="Garamond"/>
                <a:cs typeface="Garamond"/>
              </a:rPr>
              <a:t>ordinary linear model</a:t>
            </a: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glm(y</a:t>
            </a:r>
            <a:r>
              <a:rPr lang="en-US" dirty="0" smtClean="0">
                <a:latin typeface="Garamond"/>
                <a:cs typeface="Garamond"/>
              </a:rPr>
              <a:t> ~ 1* +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, data, family = </a:t>
            </a:r>
            <a:r>
              <a:rPr lang="en-US" dirty="0" err="1" smtClean="0">
                <a:latin typeface="Garamond"/>
                <a:cs typeface="Garamond"/>
              </a:rPr>
              <a:t>gaussian</a:t>
            </a:r>
            <a:r>
              <a:rPr lang="en-US" dirty="0" smtClean="0">
                <a:latin typeface="Garamond"/>
                <a:cs typeface="Garamond"/>
              </a:rPr>
              <a:t>)		</a:t>
            </a:r>
            <a:r>
              <a:rPr lang="en-US" u="sng" dirty="0" smtClean="0">
                <a:latin typeface="Garamond"/>
                <a:cs typeface="Garamond"/>
              </a:rPr>
              <a:t>same</a:t>
            </a: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glm(y</a:t>
            </a:r>
            <a:r>
              <a:rPr lang="en-US" dirty="0" smtClean="0">
                <a:latin typeface="Garamond"/>
                <a:cs typeface="Garamond"/>
              </a:rPr>
              <a:t> ~ 1* +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, data, family = binomial)		</a:t>
            </a:r>
            <a:r>
              <a:rPr lang="en-US" u="sng" dirty="0" smtClean="0">
                <a:latin typeface="Garamond"/>
                <a:cs typeface="Garamond"/>
              </a:rPr>
              <a:t>logistic</a:t>
            </a:r>
            <a:br>
              <a:rPr lang="en-US" u="sng" dirty="0" smtClean="0">
                <a:latin typeface="Garamond"/>
                <a:cs typeface="Garamond"/>
              </a:rPr>
            </a:b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we add a </a:t>
            </a:r>
            <a:r>
              <a:rPr lang="en-US" u="sng" dirty="0" smtClean="0">
                <a:latin typeface="Garamond"/>
                <a:cs typeface="Garamond"/>
              </a:rPr>
              <a:t>random intercept</a:t>
            </a:r>
            <a:r>
              <a:rPr lang="en-US" dirty="0" smtClean="0">
                <a:latin typeface="Garamond"/>
                <a:cs typeface="Garamond"/>
              </a:rPr>
              <a:t>, making a mixed model</a:t>
            </a: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lmer(y</a:t>
            </a:r>
            <a:r>
              <a:rPr lang="en-US" dirty="0" smtClean="0">
                <a:latin typeface="Garamond"/>
                <a:cs typeface="Garamond"/>
              </a:rPr>
              <a:t> ~ 1* +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 + (1|s), data)	</a:t>
            </a:r>
            <a:r>
              <a:rPr lang="en-US" u="sng" dirty="0" smtClean="0">
                <a:latin typeface="Garamond"/>
                <a:cs typeface="Garamond"/>
              </a:rPr>
              <a:t>linear mixed model</a:t>
            </a: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r>
              <a:rPr lang="en-US" dirty="0" smtClean="0">
                <a:latin typeface="Garamond"/>
                <a:cs typeface="Garamond"/>
              </a:rPr>
              <a:t>&gt; </a:t>
            </a:r>
            <a:r>
              <a:rPr lang="en-US" dirty="0" err="1" smtClean="0">
                <a:latin typeface="Garamond"/>
                <a:cs typeface="Garamond"/>
              </a:rPr>
              <a:t>glmer(y</a:t>
            </a:r>
            <a:r>
              <a:rPr lang="en-US" dirty="0" smtClean="0">
                <a:latin typeface="Garamond"/>
                <a:cs typeface="Garamond"/>
              </a:rPr>
              <a:t> ~ 1* +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 + (1|s), data, </a:t>
            </a:r>
            <a:r>
              <a:rPr lang="en-US" sz="2800" dirty="0" smtClean="0">
                <a:latin typeface="Garamond"/>
                <a:cs typeface="Garamond"/>
              </a:rPr>
              <a:t>family = binomial</a:t>
            </a:r>
            <a:r>
              <a:rPr lang="en-US" sz="3243" dirty="0" smtClean="0">
                <a:latin typeface="Garamond"/>
                <a:cs typeface="Garamond"/>
              </a:rPr>
              <a:t>)</a:t>
            </a:r>
            <a:br>
              <a:rPr lang="en-US" sz="3243" dirty="0" smtClean="0">
                <a:latin typeface="Garamond"/>
                <a:cs typeface="Garamond"/>
              </a:rPr>
            </a:br>
            <a:r>
              <a:rPr lang="en-US" sz="3243" dirty="0" smtClean="0">
                <a:latin typeface="Garamond"/>
                <a:cs typeface="Garamond"/>
              </a:rPr>
              <a:t>						 </a:t>
            </a:r>
            <a:r>
              <a:rPr lang="en-US" sz="3243" u="sng" dirty="0" smtClean="0">
                <a:latin typeface="Garamond"/>
                <a:cs typeface="Garamond"/>
              </a:rPr>
              <a:t>mixed </a:t>
            </a:r>
            <a:r>
              <a:rPr lang="en-US" sz="3243" u="sng" dirty="0" err="1" smtClean="0">
                <a:latin typeface="Garamond"/>
                <a:cs typeface="Garamond"/>
              </a:rPr>
              <a:t>logit</a:t>
            </a:r>
            <a:r>
              <a:rPr lang="en-US" sz="3243" u="sng" dirty="0" smtClean="0">
                <a:latin typeface="Garamond"/>
                <a:cs typeface="Garamond"/>
              </a:rPr>
              <a:t> or logistic mixed model</a:t>
            </a:r>
            <a:r>
              <a:rPr lang="en-US" sz="3243" dirty="0" smtClean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/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sz="3027" dirty="0" smtClean="0">
                <a:latin typeface="Garamond"/>
                <a:cs typeface="Garamond"/>
              </a:rPr>
              <a:t/>
            </a:r>
            <a:br>
              <a:rPr lang="en-US" sz="3027" dirty="0" smtClean="0">
                <a:latin typeface="Garamond"/>
                <a:cs typeface="Garamond"/>
              </a:rPr>
            </a:br>
            <a:r>
              <a:rPr lang="en-US" sz="2595" dirty="0" smtClean="0">
                <a:latin typeface="Garamond"/>
                <a:cs typeface="Garamond"/>
              </a:rPr>
              <a:t>* the 1 in the formula represents the intercept; it is optional. 	leaving out the 1 produces the same model.</a:t>
            </a:r>
            <a:endParaRPr lang="en-US" dirty="0" smtClean="0">
              <a:latin typeface="Garamond"/>
              <a:cs typeface="Garamond"/>
            </a:endParaRPr>
          </a:p>
          <a:p>
            <a:pPr>
              <a:buNone/>
            </a:pPr>
            <a:endParaRPr lang="en-US" sz="3459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the formula: fixed-effects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same as in a fixed-effects model!</a:t>
            </a:r>
          </a:p>
          <a:p>
            <a:r>
              <a:rPr lang="en-US" dirty="0" smtClean="0">
                <a:latin typeface="Garamond"/>
                <a:cs typeface="Garamond"/>
              </a:rPr>
              <a:t>everything you did before, you do the same way</a:t>
            </a:r>
          </a:p>
          <a:p>
            <a:r>
              <a:rPr lang="en-US" dirty="0" smtClean="0">
                <a:latin typeface="Garamond"/>
                <a:cs typeface="Garamond"/>
              </a:rPr>
              <a:t>ideally there is a parallel between the fixed and random effect specifications</a:t>
            </a:r>
          </a:p>
          <a:p>
            <a:r>
              <a:rPr lang="en-US" dirty="0" smtClean="0">
                <a:latin typeface="Garamond"/>
                <a:cs typeface="Garamond"/>
              </a:rPr>
              <a:t>“maximal” random-effects (Barr et al. 2013):</a:t>
            </a:r>
          </a:p>
          <a:p>
            <a:r>
              <a:rPr lang="en-US" dirty="0" smtClean="0">
                <a:latin typeface="Garamond"/>
                <a:cs typeface="Garamond"/>
              </a:rPr>
              <a:t>every term in the fixed effects has its proper </a:t>
            </a:r>
            <a:r>
              <a:rPr lang="en-US" dirty="0" err="1" smtClean="0">
                <a:latin typeface="Garamond"/>
                <a:cs typeface="Garamond"/>
              </a:rPr>
              <a:t>place(s</a:t>
            </a:r>
            <a:r>
              <a:rPr lang="en-US" dirty="0" smtClean="0">
                <a:latin typeface="Garamond"/>
                <a:cs typeface="Garamond"/>
              </a:rPr>
              <a:t>) in the random effects</a:t>
            </a:r>
          </a:p>
          <a:p>
            <a:r>
              <a:rPr lang="en-US" dirty="0" smtClean="0">
                <a:latin typeface="Garamond"/>
                <a:cs typeface="Garamond"/>
              </a:rPr>
              <a:t>this involves using </a:t>
            </a:r>
            <a:r>
              <a:rPr lang="en-US" u="sng" dirty="0" smtClean="0">
                <a:latin typeface="Garamond"/>
                <a:cs typeface="Garamond"/>
              </a:rPr>
              <a:t>random intercepts</a:t>
            </a:r>
            <a:r>
              <a:rPr lang="en-US" dirty="0" smtClean="0">
                <a:latin typeface="Garamond"/>
                <a:cs typeface="Garamond"/>
              </a:rPr>
              <a:t> and </a:t>
            </a:r>
            <a:r>
              <a:rPr lang="en-US" u="sng" dirty="0" smtClean="0">
                <a:latin typeface="Garamond"/>
                <a:cs typeface="Garamond"/>
              </a:rPr>
              <a:t>random slopes</a:t>
            </a:r>
            <a:r>
              <a:rPr lang="en-US" dirty="0" smtClean="0">
                <a:latin typeface="Garamond"/>
                <a:cs typeface="Garamond"/>
              </a:rPr>
              <a:t>, a more advanced concept</a:t>
            </a:r>
          </a:p>
          <a:p>
            <a:r>
              <a:rPr lang="en-US" dirty="0" smtClean="0">
                <a:latin typeface="Garamond"/>
                <a:cs typeface="Garamond"/>
              </a:rPr>
              <a:t>without random slopes, we assume constant effects </a:t>
            </a:r>
          </a:p>
          <a:p>
            <a:pPr>
              <a:buNone/>
            </a:pPr>
            <a:endParaRPr lang="en-US" dirty="0" smtClean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the formula: random-effects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simplest random effects are random intercepts</a:t>
            </a:r>
          </a:p>
          <a:p>
            <a:r>
              <a:rPr lang="en-US" dirty="0" smtClean="0">
                <a:latin typeface="Garamond"/>
                <a:cs typeface="Garamond"/>
              </a:rPr>
              <a:t>between-</a:t>
            </a:r>
            <a:r>
              <a:rPr lang="en-US" dirty="0" err="1" smtClean="0">
                <a:latin typeface="Garamond"/>
                <a:cs typeface="Garamond"/>
              </a:rPr>
              <a:t>spkr</a:t>
            </a:r>
            <a:r>
              <a:rPr lang="en-US" dirty="0" smtClean="0">
                <a:latin typeface="Garamond"/>
                <a:cs typeface="Garamond"/>
              </a:rPr>
              <a:t>. variables ‘need’ </a:t>
            </a:r>
            <a:r>
              <a:rPr lang="en-US" dirty="0" err="1" smtClean="0">
                <a:latin typeface="Garamond"/>
                <a:cs typeface="Garamond"/>
              </a:rPr>
              <a:t>spkr</a:t>
            </a:r>
            <a:r>
              <a:rPr lang="en-US" dirty="0" smtClean="0">
                <a:latin typeface="Garamond"/>
                <a:cs typeface="Garamond"/>
              </a:rPr>
              <a:t>. random int.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example: ~ gender + (1|speaker)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this reduces the spurious significance of gender</a:t>
            </a:r>
          </a:p>
          <a:p>
            <a:r>
              <a:rPr lang="en-US" dirty="0" smtClean="0">
                <a:latin typeface="Garamond"/>
                <a:cs typeface="Garamond"/>
              </a:rPr>
              <a:t>between-word variables ‘need’ word random int.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example: ~ part of speech + (1|word)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this reduces the spurious significance of POS </a:t>
            </a:r>
          </a:p>
          <a:p>
            <a:r>
              <a:rPr lang="en-US" dirty="0" smtClean="0">
                <a:latin typeface="Garamond"/>
                <a:cs typeface="Garamond"/>
              </a:rPr>
              <a:t>can combine both (‘crossed random effects’)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~gender + part of speech + (1|speaker) + (1|word)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ell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9" y="1902391"/>
            <a:ext cx="4953001" cy="4960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visualizing mixed-effects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>
                <a:latin typeface="Garamond"/>
                <a:cs typeface="Garamond"/>
              </a:rPr>
              <a:t>lattice package (“trellis plots”)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>
                <a:latin typeface="Garamond"/>
                <a:cs typeface="Garamond"/>
              </a:rPr>
              <a:t>effects package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n-ea"/>
              <a:cs typeface="Garamond"/>
            </a:endParaRPr>
          </a:p>
        </p:txBody>
      </p:sp>
      <p:pic>
        <p:nvPicPr>
          <p:cNvPr id="6" name="Picture 5" descr="effect-plot.png"/>
          <p:cNvPicPr>
            <a:picLocks noChangeAspect="1"/>
          </p:cNvPicPr>
          <p:nvPr/>
        </p:nvPicPr>
        <p:blipFill>
          <a:blip r:embed="rId3"/>
          <a:srcRect l="28713" r="25965"/>
          <a:stretch>
            <a:fillRect/>
          </a:stretch>
        </p:blipFill>
        <p:spPr>
          <a:xfrm>
            <a:off x="76200" y="2819400"/>
            <a:ext cx="4144210" cy="4041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Gill Sans"/>
                <a:cs typeface="Gill Sans"/>
              </a:rPr>
              <a:t>Eleni’s</a:t>
            </a:r>
            <a:r>
              <a:rPr lang="en-US" dirty="0" smtClean="0">
                <a:latin typeface="Gill Sans"/>
                <a:cs typeface="Gill Sans"/>
              </a:rPr>
              <a:t> irony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30 subjects divided into 3 groups of 10</a:t>
            </a:r>
          </a:p>
          <a:p>
            <a:r>
              <a:rPr lang="en-US" dirty="0" smtClean="0">
                <a:latin typeface="Garamond"/>
                <a:cs typeface="Garamond"/>
              </a:rPr>
              <a:t>each subject reads 72 dialogs (2160 data points)</a:t>
            </a:r>
          </a:p>
          <a:p>
            <a:r>
              <a:rPr lang="en-US" dirty="0" smtClean="0">
                <a:latin typeface="Garamond"/>
                <a:cs typeface="Garamond"/>
              </a:rPr>
              <a:t>each subject rates acceptability of final phrase</a:t>
            </a:r>
          </a:p>
          <a:p>
            <a:r>
              <a:rPr lang="en-US" dirty="0" smtClean="0">
                <a:latin typeface="Garamond"/>
                <a:cs typeface="Garamond"/>
              </a:rPr>
              <a:t>3 conditions, each speaker sees one per dialogue</a:t>
            </a:r>
          </a:p>
          <a:p>
            <a:r>
              <a:rPr lang="en-US" dirty="0" smtClean="0">
                <a:latin typeface="Garamond"/>
                <a:cs typeface="Garamond"/>
              </a:rPr>
              <a:t>‘acceptable’ and ‘unacceptable’ are benchmarks</a:t>
            </a:r>
          </a:p>
          <a:p>
            <a:r>
              <a:rPr lang="en-US" dirty="0" smtClean="0">
                <a:latin typeface="Garamond"/>
                <a:cs typeface="Garamond"/>
              </a:rPr>
              <a:t>want to normalize ‘critical’ scores to benchmarks</a:t>
            </a:r>
          </a:p>
          <a:p>
            <a:r>
              <a:rPr lang="en-US" dirty="0" smtClean="0">
                <a:latin typeface="Garamond"/>
                <a:cs typeface="Garamond"/>
              </a:rPr>
              <a:t>4 dialog types (non-ironic, irony 1, 2, and 3)</a:t>
            </a:r>
          </a:p>
          <a:p>
            <a:r>
              <a:rPr lang="en-US" dirty="0" smtClean="0">
                <a:latin typeface="Garamond"/>
                <a:cs typeface="Garamond"/>
              </a:rPr>
              <a:t>compare acceptability across irony types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treating ordinal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Garamond"/>
                <a:cs typeface="Garamond"/>
              </a:rPr>
              <a:t>data from an acceptability rating (1-7) is ordinal</a:t>
            </a:r>
          </a:p>
          <a:p>
            <a:r>
              <a:rPr lang="en-US" dirty="0" smtClean="0">
                <a:latin typeface="Garamond"/>
                <a:cs typeface="Garamond"/>
              </a:rPr>
              <a:t>the ordering of the scores is clear, but it is not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necessarily clear that 1 to 2 = 4 to 5 = 6 to 7</a:t>
            </a:r>
          </a:p>
          <a:p>
            <a:r>
              <a:rPr lang="en-US" dirty="0" smtClean="0">
                <a:latin typeface="Garamond"/>
                <a:cs typeface="Garamond"/>
              </a:rPr>
              <a:t>however, it is often easier to treat as numeric</a:t>
            </a:r>
          </a:p>
          <a:p>
            <a:r>
              <a:rPr lang="en-US" dirty="0" smtClean="0">
                <a:latin typeface="Garamond"/>
                <a:cs typeface="Garamond"/>
              </a:rPr>
              <a:t>ordinal logistic regression is possible with the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ordinal package, incl. mixed models: </a:t>
            </a:r>
            <a:r>
              <a:rPr lang="en-US" dirty="0" err="1" smtClean="0">
                <a:latin typeface="Garamond"/>
                <a:cs typeface="Garamond"/>
              </a:rPr>
              <a:t>clmm</a:t>
            </a:r>
            <a:r>
              <a:rPr lang="en-US" dirty="0" smtClean="0">
                <a:latin typeface="Garamond"/>
                <a:cs typeface="Garamond"/>
              </a:rPr>
              <a:t>( )</a:t>
            </a:r>
          </a:p>
          <a:p>
            <a:r>
              <a:rPr lang="en-US" dirty="0" smtClean="0">
                <a:latin typeface="Garamond"/>
                <a:cs typeface="Garamond"/>
              </a:rPr>
              <a:t>ordinal regression possible </a:t>
            </a:r>
            <a:r>
              <a:rPr lang="en-US" dirty="0" err="1" smtClean="0">
                <a:latin typeface="Garamond"/>
                <a:cs typeface="Garamond"/>
              </a:rPr>
              <a:t>w</a:t>
            </a:r>
            <a:r>
              <a:rPr lang="en-US" dirty="0" smtClean="0">
                <a:latin typeface="Garamond"/>
                <a:cs typeface="Garamond"/>
              </a:rPr>
              <a:t>/ 1-7 discrete response</a:t>
            </a:r>
          </a:p>
          <a:p>
            <a:r>
              <a:rPr lang="en-US" dirty="0" smtClean="0">
                <a:latin typeface="Garamond"/>
                <a:cs typeface="Garamond"/>
              </a:rPr>
              <a:t>but normalization will convert from integers to real numbers anyway (leading to linear regression)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1) normalizing against benchmarks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2578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we have 72 dialogues</a:t>
            </a:r>
          </a:p>
          <a:p>
            <a:r>
              <a:rPr lang="en-US" dirty="0" smtClean="0">
                <a:latin typeface="Garamond"/>
                <a:cs typeface="Garamond"/>
              </a:rPr>
              <a:t>each has 10 “acceptable” (high) scores</a:t>
            </a:r>
          </a:p>
          <a:p>
            <a:r>
              <a:rPr lang="en-US" dirty="0" smtClean="0">
                <a:latin typeface="Garamond"/>
                <a:cs typeface="Garamond"/>
              </a:rPr>
              <a:t>each has 10 “unacceptable” (low) scores</a:t>
            </a:r>
          </a:p>
          <a:p>
            <a:r>
              <a:rPr lang="en-US" dirty="0" smtClean="0">
                <a:latin typeface="Garamond"/>
                <a:cs typeface="Garamond"/>
              </a:rPr>
              <a:t>we want to normalize 10 “critical” scores</a:t>
            </a:r>
          </a:p>
          <a:p>
            <a:r>
              <a:rPr lang="en-US" dirty="0" smtClean="0">
                <a:latin typeface="Garamond"/>
                <a:cs typeface="Garamond"/>
              </a:rPr>
              <a:t>subtract item’s mean low score, divide by range</a:t>
            </a:r>
          </a:p>
          <a:p>
            <a:r>
              <a:rPr lang="en-US" dirty="0" smtClean="0">
                <a:latin typeface="Garamond"/>
                <a:cs typeface="Garamond"/>
              </a:rPr>
              <a:t>sets mean high score to 1, mean low score to 0</a:t>
            </a:r>
          </a:p>
          <a:p>
            <a:r>
              <a:rPr lang="en-US" dirty="0" smtClean="0">
                <a:latin typeface="Garamond"/>
                <a:cs typeface="Garamond"/>
              </a:rPr>
              <a:t>each critical score (hopefully) between 0 and 1</a:t>
            </a:r>
          </a:p>
          <a:p>
            <a:r>
              <a:rPr lang="en-US" dirty="0" smtClean="0">
                <a:latin typeface="Garamond"/>
                <a:cs typeface="Garamond"/>
              </a:rPr>
              <a:t>10 subjects/phrase, little worry re: subject </a:t>
            </a:r>
            <a:r>
              <a:rPr lang="en-US" dirty="0" err="1" smtClean="0">
                <a:latin typeface="Garamond"/>
                <a:cs typeface="Garamond"/>
              </a:rPr>
              <a:t>prefs</a:t>
            </a:r>
            <a:r>
              <a:rPr lang="en-US" dirty="0" smtClean="0">
                <a:latin typeface="Garamond"/>
                <a:cs typeface="Garamond"/>
              </a:rPr>
              <a:t>.</a:t>
            </a:r>
          </a:p>
          <a:p>
            <a:r>
              <a:rPr lang="en-US" dirty="0" smtClean="0">
                <a:latin typeface="Garamond"/>
                <a:cs typeface="Garamond"/>
              </a:rPr>
              <a:t>we can check if normalization made a difference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what is “our kind of data”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sociolinguistic response variables usually binary</a:t>
            </a:r>
          </a:p>
          <a:p>
            <a:r>
              <a:rPr lang="en-US" dirty="0" smtClean="0">
                <a:latin typeface="Garamond"/>
                <a:cs typeface="Garamond"/>
              </a:rPr>
              <a:t>predictor variables often categorical (factors)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in part because of limitations of RBRUL software</a:t>
            </a:r>
          </a:p>
          <a:p>
            <a:r>
              <a:rPr lang="en-US" dirty="0" smtClean="0">
                <a:latin typeface="Garamond"/>
                <a:cs typeface="Garamond"/>
              </a:rPr>
              <a:t>usually 10s of speakers, 100s of obs. from each</a:t>
            </a:r>
          </a:p>
          <a:p>
            <a:r>
              <a:rPr lang="en-US" dirty="0" smtClean="0">
                <a:latin typeface="Garamond"/>
                <a:cs typeface="Garamond"/>
              </a:rPr>
              <a:t>often interested in predictors of two types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social or external: gender, age, social class, etc.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linguistic or internal: phon. context, gram. categories</a:t>
            </a:r>
          </a:p>
          <a:p>
            <a:r>
              <a:rPr lang="en-US" dirty="0" smtClean="0">
                <a:latin typeface="Garamond"/>
                <a:cs typeface="Garamond"/>
              </a:rPr>
              <a:t>regression analysis tells us two things: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the size and significance of predictor effects</a:t>
            </a:r>
          </a:p>
          <a:p>
            <a:endParaRPr lang="en-US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ill Sans"/>
                <a:cs typeface="Gill Sans"/>
              </a:rPr>
              <a:t>2) effect of irony type on acceptability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2578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statistics comes with a lot of assumptions</a:t>
            </a:r>
          </a:p>
          <a:p>
            <a:r>
              <a:rPr lang="en-US" dirty="0" smtClean="0">
                <a:latin typeface="Garamond"/>
                <a:cs typeface="Garamond"/>
              </a:rPr>
              <a:t>usually we are violating some of them</a:t>
            </a:r>
          </a:p>
          <a:p>
            <a:r>
              <a:rPr lang="en-US" dirty="0" smtClean="0">
                <a:latin typeface="Garamond"/>
                <a:cs typeface="Garamond"/>
              </a:rPr>
              <a:t>there may be a “correct” way of doing something</a:t>
            </a:r>
          </a:p>
          <a:p>
            <a:r>
              <a:rPr lang="en-US" dirty="0" smtClean="0">
                <a:latin typeface="Garamond"/>
                <a:cs typeface="Garamond"/>
              </a:rPr>
              <a:t>but other methods may achieve a similar result</a:t>
            </a:r>
          </a:p>
          <a:p>
            <a:r>
              <a:rPr lang="en-US" dirty="0" smtClean="0">
                <a:latin typeface="Garamond"/>
                <a:cs typeface="Garamond"/>
              </a:rPr>
              <a:t>just for fun, we will try three similar analyses: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normalized ‘0-1’ acceptability in linear regression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raw 1-7 acceptability in linear regression</a:t>
            </a:r>
          </a:p>
          <a:p>
            <a:pPr lvl="1"/>
            <a:r>
              <a:rPr lang="en-US" smtClean="0">
                <a:latin typeface="Garamond"/>
                <a:cs typeface="Garamond"/>
              </a:rPr>
              <a:t>raw 1-</a:t>
            </a:r>
            <a:r>
              <a:rPr lang="en-US" dirty="0" smtClean="0">
                <a:latin typeface="Garamond"/>
                <a:cs typeface="Garamond"/>
              </a:rPr>
              <a:t>7 acceptability in ordinal logistic regression</a:t>
            </a:r>
          </a:p>
          <a:p>
            <a:r>
              <a:rPr lang="en-US" dirty="0" smtClean="0">
                <a:latin typeface="Garamond"/>
                <a:cs typeface="Garamond"/>
              </a:rPr>
              <a:t>details may differ, but are basic conclusions same?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some books I can recommend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</p:txBody>
      </p:sp>
      <p:pic>
        <p:nvPicPr>
          <p:cNvPr id="6" name="Picture 5" descr="harrell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828803"/>
            <a:ext cx="2286000" cy="3200400"/>
          </a:xfrm>
          <a:prstGeom prst="rect">
            <a:avLst/>
          </a:prstGeom>
        </p:spPr>
      </p:pic>
      <p:pic>
        <p:nvPicPr>
          <p:cNvPr id="7" name="Picture 6" descr="pinheiro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8802"/>
            <a:ext cx="2286000" cy="32004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54102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 smtClean="0">
                <a:latin typeface="Garamond"/>
                <a:cs typeface="Garamond"/>
              </a:rPr>
              <a:t>try Rbrul? </a:t>
            </a:r>
            <a:r>
              <a:rPr lang="en-US" sz="2100" dirty="0" smtClean="0">
                <a:latin typeface="Garamond"/>
                <a:cs typeface="Garamond"/>
              </a:rPr>
              <a:t>&gt; </a:t>
            </a:r>
            <a:r>
              <a:rPr lang="en-US" sz="2100" dirty="0" err="1" smtClean="0">
                <a:latin typeface="Garamond"/>
                <a:cs typeface="Garamond"/>
              </a:rPr>
              <a:t>source(“http://www.danielezrajohnson.com/Rbrul.R</a:t>
            </a:r>
            <a:r>
              <a:rPr lang="en-US" sz="2100" dirty="0" smtClean="0">
                <a:latin typeface="Garamond"/>
                <a:cs typeface="Garamond"/>
              </a:rPr>
              <a:t>”)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 smtClean="0">
                <a:latin typeface="Garamond"/>
                <a:cs typeface="Garamond"/>
              </a:rPr>
              <a:t>email support available at </a:t>
            </a:r>
            <a:r>
              <a:rPr lang="en-US" sz="2800" dirty="0" err="1" smtClean="0">
                <a:latin typeface="Garamond"/>
                <a:cs typeface="Garamond"/>
              </a:rPr>
              <a:t>d.e.johnson@lancaster.ac.uk</a:t>
            </a:r>
            <a:endParaRPr lang="en-US" sz="2800" dirty="0" smtClean="0">
              <a:latin typeface="Garamond"/>
              <a:cs typeface="Garamond"/>
            </a:endParaRPr>
          </a:p>
        </p:txBody>
      </p:sp>
      <p:pic>
        <p:nvPicPr>
          <p:cNvPr id="9" name="Picture 8" descr="dalgaard.png"/>
          <p:cNvPicPr>
            <a:picLocks noChangeAspect="1"/>
          </p:cNvPicPr>
          <p:nvPr/>
        </p:nvPicPr>
        <p:blipFill>
          <a:blip r:embed="rId4"/>
          <a:srcRect t="14675" b="1984"/>
          <a:stretch>
            <a:fillRect/>
          </a:stretch>
        </p:blipFill>
        <p:spPr>
          <a:xfrm>
            <a:off x="6743899" y="1828800"/>
            <a:ext cx="2400101" cy="3200400"/>
          </a:xfrm>
          <a:prstGeom prst="rect">
            <a:avLst/>
          </a:prstGeom>
        </p:spPr>
      </p:pic>
      <p:pic>
        <p:nvPicPr>
          <p:cNvPr id="11" name="Picture 10" descr="fox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799" y="1828803"/>
            <a:ext cx="2248099" cy="320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what is regression? what’s a model?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Garamond"/>
                <a:cs typeface="Garamond"/>
              </a:rPr>
              <a:t>regression is descriptive stats: size of effects</a:t>
            </a:r>
          </a:p>
          <a:p>
            <a:r>
              <a:rPr lang="en-US" dirty="0" smtClean="0">
                <a:latin typeface="Garamond"/>
                <a:cs typeface="Garamond"/>
              </a:rPr>
              <a:t>regression is inferential stats: are effects &gt; 0,</a:t>
            </a:r>
            <a:br>
              <a:rPr lang="en-US" dirty="0" smtClean="0">
                <a:latin typeface="Garamond"/>
                <a:cs typeface="Garamond"/>
              </a:rPr>
            </a:br>
            <a:r>
              <a:rPr lang="en-US" dirty="0" smtClean="0">
                <a:latin typeface="Garamond"/>
                <a:cs typeface="Garamond"/>
              </a:rPr>
              <a:t>are two categories equal (significance,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dirty="0" smtClean="0">
                <a:latin typeface="Garamond"/>
                <a:cs typeface="Garamond"/>
              </a:rPr>
              <a:t>-values!) </a:t>
            </a:r>
          </a:p>
          <a:p>
            <a:r>
              <a:rPr lang="en-US" dirty="0" smtClean="0">
                <a:latin typeface="Garamond"/>
                <a:cs typeface="Garamond"/>
              </a:rPr>
              <a:t>basic R function is lm( ) for linear regression</a:t>
            </a:r>
          </a:p>
          <a:p>
            <a:r>
              <a:rPr lang="en-US" dirty="0" err="1" smtClean="0">
                <a:latin typeface="Garamond"/>
                <a:cs typeface="Garamond"/>
              </a:rPr>
              <a:t>glm</a:t>
            </a:r>
            <a:r>
              <a:rPr lang="en-US" dirty="0" smtClean="0">
                <a:latin typeface="Garamond"/>
                <a:cs typeface="Garamond"/>
              </a:rPr>
              <a:t>() is for logistic regression (binary response)</a:t>
            </a:r>
          </a:p>
          <a:p>
            <a:r>
              <a:rPr lang="en-US" dirty="0" smtClean="0">
                <a:latin typeface="Garamond"/>
                <a:cs typeface="Garamond"/>
              </a:rPr>
              <a:t>simple linear regression with one predictor:</a:t>
            </a:r>
          </a:p>
          <a:p>
            <a:r>
              <a:rPr lang="en-US" dirty="0" err="1" smtClean="0">
                <a:latin typeface="Garamond"/>
                <a:cs typeface="Garamond"/>
              </a:rPr>
              <a:t>lm(y</a:t>
            </a:r>
            <a:r>
              <a:rPr lang="en-US" dirty="0" smtClean="0">
                <a:latin typeface="Garamond"/>
                <a:cs typeface="Garamond"/>
              </a:rPr>
              <a:t> ~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) or save output, e.g. m1 &lt;- </a:t>
            </a:r>
            <a:r>
              <a:rPr lang="en-US" dirty="0" err="1" smtClean="0">
                <a:latin typeface="Garamond"/>
                <a:cs typeface="Garamond"/>
              </a:rPr>
              <a:t>lm(y</a:t>
            </a:r>
            <a:r>
              <a:rPr lang="en-US" dirty="0" smtClean="0">
                <a:latin typeface="Garamond"/>
                <a:cs typeface="Garamond"/>
              </a:rPr>
              <a:t> ~ </a:t>
            </a:r>
            <a:r>
              <a:rPr lang="en-US" dirty="0" err="1" smtClean="0">
                <a:latin typeface="Garamond"/>
                <a:cs typeface="Garamond"/>
              </a:rPr>
              <a:t>x</a:t>
            </a:r>
            <a:r>
              <a:rPr lang="en-US" dirty="0" smtClean="0">
                <a:latin typeface="Garamond"/>
                <a:cs typeface="Garamond"/>
              </a:rPr>
              <a:t>)</a:t>
            </a:r>
          </a:p>
          <a:p>
            <a:r>
              <a:rPr lang="en-US" dirty="0" smtClean="0">
                <a:latin typeface="Garamond"/>
                <a:cs typeface="Garamond"/>
              </a:rPr>
              <a:t>to compare models (is m2 significantly better than m1?), use the command anova(m1, m2)</a:t>
            </a:r>
            <a:endParaRPr lang="en-US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gression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gression_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" y="0"/>
            <a:ext cx="9131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9965</TotalTime>
  <Words>2458</Words>
  <Application>Microsoft Macintosh PowerPoint</Application>
  <PresentationFormat>On-screen Show (4:3)</PresentationFormat>
  <Paragraphs>277</Paragraphs>
  <Slides>41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quantitative workshop using R</vt:lpstr>
      <vt:lpstr>data visualization and regression</vt:lpstr>
      <vt:lpstr>data visualization: pros and cons</vt:lpstr>
      <vt:lpstr>what is “our kind of data” ?</vt:lpstr>
      <vt:lpstr>what is regression? what’s a model?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effect size vs. significance</vt:lpstr>
      <vt:lpstr>regression terminology</vt:lpstr>
      <vt:lpstr>goodness of fit: R2</vt:lpstr>
      <vt:lpstr>logistic regression</vt:lpstr>
      <vt:lpstr>how do log-odds work?</vt:lpstr>
      <vt:lpstr>basics of R</vt:lpstr>
      <vt:lpstr>basic fixed-effects regression in R</vt:lpstr>
      <vt:lpstr>building up a glm() model</vt:lpstr>
      <vt:lpstr>introducing the Lyonnais data</vt:lpstr>
      <vt:lpstr>potential predictors for CL &gt; Cj</vt:lpstr>
      <vt:lpstr>Slide 24</vt:lpstr>
      <vt:lpstr>mixed-effects models: why? what?</vt:lpstr>
      <vt:lpstr>mixed-effects models: why? what?</vt:lpstr>
      <vt:lpstr>why mixed-effects models?</vt:lpstr>
      <vt:lpstr>four ways ordinary models can fail</vt:lpstr>
      <vt:lpstr>mixed-effects models do better</vt:lpstr>
      <vt:lpstr>random-effect estimates</vt:lpstr>
      <vt:lpstr>goodness of fit: a problem</vt:lpstr>
      <vt:lpstr>fitting basic mixed-effects models </vt:lpstr>
      <vt:lpstr>the formula: fixed-effects part</vt:lpstr>
      <vt:lpstr>the formula: random-effects part</vt:lpstr>
      <vt:lpstr>visualizing mixed-effects models</vt:lpstr>
      <vt:lpstr>Slide 36</vt:lpstr>
      <vt:lpstr>Eleni’s irony experiment</vt:lpstr>
      <vt:lpstr>treating ordinal data</vt:lpstr>
      <vt:lpstr>1) normalizing against benchmarks</vt:lpstr>
      <vt:lpstr>2) effect of irony type on acceptability</vt:lpstr>
      <vt:lpstr>some books I can recommend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Ezra Johnson</dc:creator>
  <cp:lastModifiedBy>Daniel Ezra Johnson</cp:lastModifiedBy>
  <cp:revision>629</cp:revision>
  <cp:lastPrinted>2013-11-21T14:21:24Z</cp:lastPrinted>
  <dcterms:created xsi:type="dcterms:W3CDTF">2014-02-18T07:40:19Z</dcterms:created>
  <dcterms:modified xsi:type="dcterms:W3CDTF">2014-02-18T07:44:05Z</dcterms:modified>
</cp:coreProperties>
</file>